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anuman" panose="020B0604020202020204" charset="0"/>
      <p:regular r:id="rId21"/>
    </p:embeddedFont>
    <p:embeddedFont>
      <p:font typeface="Hanuman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77990" y="7266360"/>
            <a:ext cx="7871062" cy="0"/>
          </a:xfrm>
          <a:prstGeom prst="line">
            <a:avLst/>
          </a:prstGeom>
          <a:ln w="19050" cap="flat">
            <a:solidFill>
              <a:srgbClr val="FFD7D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3483679" y="497066"/>
            <a:ext cx="11010196" cy="2725099"/>
          </a:xfrm>
          <a:custGeom>
            <a:avLst/>
            <a:gdLst/>
            <a:ahLst/>
            <a:cxnLst/>
            <a:rect l="l" t="t" r="r" b="b"/>
            <a:pathLst>
              <a:path w="11010196" h="2725099">
                <a:moveTo>
                  <a:pt x="0" y="0"/>
                </a:moveTo>
                <a:lnTo>
                  <a:pt x="11010196" y="0"/>
                </a:lnTo>
                <a:lnTo>
                  <a:pt x="11010196" y="2725099"/>
                </a:lnTo>
                <a:lnTo>
                  <a:pt x="0" y="2725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91" b="-17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794125" y="4700614"/>
            <a:ext cx="11507108" cy="1317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13"/>
              </a:lnSpc>
            </a:pPr>
            <a:r>
              <a:rPr lang="en-US" sz="501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Machinability Analysis in Ball End Milling of Ti6Al4V Alloy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09336" y="7184910"/>
            <a:ext cx="6169078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LAV KUMAR SINGH (221030012009)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MAHAK  CHAUHAN (221030012010)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MOHAMMAD  UMAR (221030012011)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JATIN GURJAR (221030012008)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88031" y="3927015"/>
            <a:ext cx="7544523" cy="55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2"/>
              </a:lnSpc>
            </a:pPr>
            <a:r>
              <a:rPr lang="en-US" sz="4092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Advance Manufacturing Project:-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5770" y="8444688"/>
            <a:ext cx="340421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Dr. Mithilesh Dikshit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5770" y="7993048"/>
            <a:ext cx="7544523" cy="493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3692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Course Co-ordinator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29035" y="1028700"/>
            <a:ext cx="11176000" cy="8303633"/>
          </a:xfrm>
          <a:custGeom>
            <a:avLst/>
            <a:gdLst/>
            <a:ahLst/>
            <a:cxnLst/>
            <a:rect l="l" t="t" r="r" b="b"/>
            <a:pathLst>
              <a:path w="11176000" h="8303633">
                <a:moveTo>
                  <a:pt x="0" y="0"/>
                </a:moveTo>
                <a:lnTo>
                  <a:pt x="11176000" y="0"/>
                </a:lnTo>
                <a:lnTo>
                  <a:pt x="11176000" y="8303633"/>
                </a:lnTo>
                <a:lnTo>
                  <a:pt x="0" y="830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79390" y="9265658"/>
            <a:ext cx="23292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Length(in mm)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1857871" y="4541786"/>
            <a:ext cx="2853333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Wear(in mm)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14545" y="241458"/>
            <a:ext cx="4135160" cy="632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u="sng">
                <a:solidFill>
                  <a:srgbClr val="000000"/>
                </a:solidFill>
                <a:latin typeface="Hanuman Bold"/>
                <a:ea typeface="Hanuman Bold"/>
                <a:cs typeface="Hanuman Bold"/>
                <a:sym typeface="Hanuman Bold"/>
              </a:rPr>
              <a:t>Tool Wear vs Length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39582" y="1246565"/>
            <a:ext cx="10885086" cy="8091823"/>
          </a:xfrm>
          <a:custGeom>
            <a:avLst/>
            <a:gdLst/>
            <a:ahLst/>
            <a:cxnLst/>
            <a:rect l="l" t="t" r="r" b="b"/>
            <a:pathLst>
              <a:path w="10885086" h="8091823">
                <a:moveTo>
                  <a:pt x="0" y="0"/>
                </a:moveTo>
                <a:lnTo>
                  <a:pt x="10885086" y="0"/>
                </a:lnTo>
                <a:lnTo>
                  <a:pt x="10885086" y="8091824"/>
                </a:lnTo>
                <a:lnTo>
                  <a:pt x="0" y="80918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79390" y="9486900"/>
            <a:ext cx="232922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Length(in mm)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1200794" y="4715750"/>
            <a:ext cx="456817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Surface Roughness(in mm)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40425" y="368438"/>
            <a:ext cx="6502479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sng">
                <a:solidFill>
                  <a:srgbClr val="000000"/>
                </a:solidFill>
                <a:latin typeface="Hanuman Bold"/>
                <a:ea typeface="Hanuman Bold"/>
                <a:cs typeface="Hanuman Bold"/>
                <a:sym typeface="Hanuman Bold"/>
              </a:rPr>
              <a:t>Surface Roughness vs Length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DD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16532" y="1276188"/>
            <a:ext cx="11890539" cy="8701567"/>
          </a:xfrm>
          <a:custGeom>
            <a:avLst/>
            <a:gdLst/>
            <a:ahLst/>
            <a:cxnLst/>
            <a:rect l="l" t="t" r="r" b="b"/>
            <a:pathLst>
              <a:path w="11890539" h="8701567">
                <a:moveTo>
                  <a:pt x="0" y="0"/>
                </a:moveTo>
                <a:lnTo>
                  <a:pt x="11890539" y="0"/>
                </a:lnTo>
                <a:lnTo>
                  <a:pt x="11890539" y="8701567"/>
                </a:lnTo>
                <a:lnTo>
                  <a:pt x="0" y="8701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527064" y="9496425"/>
            <a:ext cx="20795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Length(in mm)</a:t>
            </a:r>
          </a:p>
        </p:txBody>
      </p:sp>
      <p:sp>
        <p:nvSpPr>
          <p:cNvPr id="4" name="TextBox 4"/>
          <p:cNvSpPr txBox="1"/>
          <p:nvPr/>
        </p:nvSpPr>
        <p:spPr>
          <a:xfrm rot="-5400000">
            <a:off x="1200794" y="4715750"/>
            <a:ext cx="4568172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Power Consumption(in kVA)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87918" y="368438"/>
            <a:ext cx="6607493" cy="66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 b="1" u="sng">
                <a:solidFill>
                  <a:srgbClr val="000000"/>
                </a:solidFill>
                <a:latin typeface="Hanuman Bold"/>
                <a:ea typeface="Hanuman Bold"/>
                <a:cs typeface="Hanuman Bold"/>
                <a:sym typeface="Hanuman Bold"/>
              </a:rPr>
              <a:t>Power Consumption vs Length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6071" y="2219724"/>
            <a:ext cx="7722669" cy="6252332"/>
            <a:chOff x="0" y="0"/>
            <a:chExt cx="755145" cy="611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145" cy="611372"/>
            </a:xfrm>
            <a:custGeom>
              <a:avLst/>
              <a:gdLst/>
              <a:ahLst/>
              <a:cxnLst/>
              <a:rect l="l" t="t" r="r" b="b"/>
              <a:pathLst>
                <a:path w="755145" h="611372">
                  <a:moveTo>
                    <a:pt x="0" y="0"/>
                  </a:moveTo>
                  <a:lnTo>
                    <a:pt x="755145" y="0"/>
                  </a:lnTo>
                  <a:lnTo>
                    <a:pt x="755145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2"/>
              <a:stretch>
                <a:fillRect l="-8536" t="-5079" r="-7733" b="-26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48392" y="2219724"/>
            <a:ext cx="7864139" cy="6366867"/>
            <a:chOff x="0" y="0"/>
            <a:chExt cx="755145" cy="611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55145" cy="611372"/>
            </a:xfrm>
            <a:custGeom>
              <a:avLst/>
              <a:gdLst/>
              <a:ahLst/>
              <a:cxnLst/>
              <a:rect l="l" t="t" r="r" b="b"/>
              <a:pathLst>
                <a:path w="755145" h="611372">
                  <a:moveTo>
                    <a:pt x="0" y="0"/>
                  </a:moveTo>
                  <a:lnTo>
                    <a:pt x="755145" y="0"/>
                  </a:lnTo>
                  <a:lnTo>
                    <a:pt x="755145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3"/>
              <a:stretch>
                <a:fillRect l="-13374" r="-13374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6588125" y="942975"/>
            <a:ext cx="5605462" cy="127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1">
                <a:solidFill>
                  <a:srgbClr val="000000"/>
                </a:solidFill>
                <a:latin typeface="Hanuman Bold"/>
                <a:ea typeface="Hanuman Bold"/>
                <a:cs typeface="Hanuman Bold"/>
                <a:sym typeface="Hanuman Bold"/>
              </a:rPr>
              <a:t>Tool Wear upto Vc(0.3 mm)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endParaRPr lang="en-US" sz="3599" b="1">
              <a:solidFill>
                <a:srgbClr val="000000"/>
              </a:solidFill>
              <a:latin typeface="Hanuman Bold"/>
              <a:ea typeface="Hanuman Bold"/>
              <a:cs typeface="Hanuman Bold"/>
              <a:sym typeface="Hanuman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317810" y="919162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80462" y="919162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62600" y="393642"/>
            <a:ext cx="6927771" cy="1654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Conclusions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1544" y="2633095"/>
            <a:ext cx="14493875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From the experimental view on the ball end milling ofTi-6Al-4V alloy, the following conclusions were drawn: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232672"/>
            <a:ext cx="14465300" cy="48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7" lvl="1" indent="-297893" algn="l">
              <a:lnSpc>
                <a:spcPts val="3863"/>
              </a:lnSpc>
              <a:buFont typeface="Arial"/>
              <a:buChar char="•"/>
            </a:pPr>
            <a:r>
              <a:rPr lang="en-US" sz="275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Wear of 0.1mm (Va) is observed at length 30mm (After 3 slots)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865153"/>
            <a:ext cx="14465300" cy="48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7" lvl="1" indent="-297893" algn="l">
              <a:lnSpc>
                <a:spcPts val="3863"/>
              </a:lnSpc>
              <a:buFont typeface="Arial"/>
              <a:buChar char="•"/>
            </a:pPr>
            <a:r>
              <a:rPr lang="en-US" sz="275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Wear of 0.2mm (Vb) is observed at length 80mm (After 8 slots)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497634"/>
            <a:ext cx="14465300" cy="48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7" lvl="1" indent="-297893" algn="l">
              <a:lnSpc>
                <a:spcPts val="3863"/>
              </a:lnSpc>
              <a:buFont typeface="Arial"/>
              <a:buChar char="•"/>
            </a:pPr>
            <a:r>
              <a:rPr lang="en-US" sz="275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Wear of 0.3mm (Vc) is observed at length 120mm (After 12 slots)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130528"/>
            <a:ext cx="14465300" cy="482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5787" lvl="1" indent="-297893" algn="l">
              <a:lnSpc>
                <a:spcPts val="3863"/>
              </a:lnSpc>
              <a:buFont typeface="Arial"/>
              <a:buChar char="•"/>
            </a:pPr>
            <a:r>
              <a:rPr lang="en-US" sz="275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Peak of Power is observed at Va.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4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89424" y="3796982"/>
            <a:ext cx="7509153" cy="2378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39"/>
              </a:lnSpc>
            </a:pPr>
            <a:r>
              <a:rPr lang="en-US" sz="135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Thankyou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83928" y="974692"/>
            <a:ext cx="6520143" cy="127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34"/>
              </a:lnSpc>
            </a:pPr>
            <a:r>
              <a:rPr lang="en-US" sz="9334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12421" y="3094500"/>
            <a:ext cx="15063158" cy="1893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3" spc="86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Titanium alloys are widely used in aerospace, biomedical, and automotive industries due to their exceptional strength-to-weight ratio, high corrosion resistance, and excellent biocompatibility. However, these properties also pose significant challenges during machining, such as high cutting temperatures, rapid tool wear, and poor machinability.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2421" y="6040666"/>
            <a:ext cx="15063158" cy="274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59"/>
              </a:lnSpc>
            </a:pPr>
            <a:r>
              <a:rPr lang="en-US" sz="2613" spc="8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This analysis focuses on understanding the performance of ball end mills in machining titanium alloys. It evaluates :-</a:t>
            </a:r>
          </a:p>
          <a:p>
            <a:pPr marL="564284" lvl="1" indent="-282142" algn="just">
              <a:lnSpc>
                <a:spcPts val="3659"/>
              </a:lnSpc>
              <a:buFont typeface="Arial"/>
              <a:buChar char="•"/>
            </a:pPr>
            <a:r>
              <a:rPr lang="en-US" sz="2613" spc="8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TOOL WEAR  (Upto Vc i.e.0.3mm)</a:t>
            </a:r>
          </a:p>
          <a:p>
            <a:pPr marL="564284" lvl="1" indent="-282142" algn="just">
              <a:lnSpc>
                <a:spcPts val="3659"/>
              </a:lnSpc>
              <a:buFont typeface="Arial"/>
              <a:buChar char="•"/>
            </a:pPr>
            <a:r>
              <a:rPr lang="en-US" sz="2613" spc="8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Surface Roughness </a:t>
            </a:r>
          </a:p>
          <a:p>
            <a:pPr marL="564284" lvl="1" indent="-282142" algn="just">
              <a:lnSpc>
                <a:spcPts val="3659"/>
              </a:lnSpc>
              <a:buFont typeface="Arial"/>
              <a:buChar char="•"/>
            </a:pPr>
            <a:r>
              <a:rPr lang="en-US" sz="2613" spc="8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Power  </a:t>
            </a:r>
          </a:p>
          <a:p>
            <a:pPr algn="just">
              <a:lnSpc>
                <a:spcPts val="3659"/>
              </a:lnSpc>
            </a:pPr>
            <a:r>
              <a:rPr lang="en-US" sz="2613" spc="83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        under fix operating conditions including Cutting speed, feed rate, and depth of cut.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971999" cy="10287000"/>
            <a:chOff x="0" y="0"/>
            <a:chExt cx="183624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36247" cy="2709333"/>
            </a:xfrm>
            <a:custGeom>
              <a:avLst/>
              <a:gdLst/>
              <a:ahLst/>
              <a:cxnLst/>
              <a:rect l="l" t="t" r="r" b="b"/>
              <a:pathLst>
                <a:path w="1836247" h="2709333">
                  <a:moveTo>
                    <a:pt x="0" y="0"/>
                  </a:moveTo>
                  <a:lnTo>
                    <a:pt x="1836247" y="0"/>
                  </a:lnTo>
                  <a:lnTo>
                    <a:pt x="18362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7D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836247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43758" y="1028700"/>
            <a:ext cx="5083175" cy="8229600"/>
            <a:chOff x="0" y="0"/>
            <a:chExt cx="488106" cy="790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8106" cy="790238"/>
            </a:xfrm>
            <a:custGeom>
              <a:avLst/>
              <a:gdLst/>
              <a:ahLst/>
              <a:cxnLst/>
              <a:rect l="l" t="t" r="r" b="b"/>
              <a:pathLst>
                <a:path w="488106" h="790238">
                  <a:moveTo>
                    <a:pt x="0" y="0"/>
                  </a:moveTo>
                  <a:lnTo>
                    <a:pt x="488106" y="0"/>
                  </a:lnTo>
                  <a:lnTo>
                    <a:pt x="488106" y="790238"/>
                  </a:lnTo>
                  <a:lnTo>
                    <a:pt x="0" y="790238"/>
                  </a:lnTo>
                  <a:close/>
                </a:path>
              </a:pathLst>
            </a:custGeom>
            <a:blipFill>
              <a:blip r:embed="rId2"/>
              <a:stretch>
                <a:fillRect l="-23415" t="-18143" r="-20405" b="-301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1249438" y="693071"/>
            <a:ext cx="5588000" cy="747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27"/>
              </a:lnSpc>
            </a:pPr>
            <a:r>
              <a:rPr lang="en-US" sz="5427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Ti-6Al-4V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41180" y="1779920"/>
            <a:ext cx="10613541" cy="4453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Ti-6Al-4V is the most commonly used titanium alloy, accounting for over 50% of all titanium alloy applications. Its popularity spans industries like aerospace, medical, automotive, and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marine due to its :-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High strength-to-weight ratio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Corrosion Resistance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Biocompatibility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445C3B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445C3B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14380" y="6290325"/>
            <a:ext cx="6429057" cy="48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3527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Machining Challenges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41180" y="6829281"/>
            <a:ext cx="10613541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Low thermal conductivity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Increased Ductility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445C3B"/>
                </a:solidFill>
                <a:latin typeface="Hanuman"/>
                <a:ea typeface="Hanuman"/>
                <a:cs typeface="Hanuman"/>
                <a:sym typeface="Hanuman"/>
              </a:rPr>
              <a:t> Rapid tool wear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445C3B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023314" y="9398489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53656" y="0"/>
            <a:ext cx="4422417" cy="10287000"/>
            <a:chOff x="0" y="0"/>
            <a:chExt cx="1164752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752" cy="2709333"/>
            </a:xfrm>
            <a:custGeom>
              <a:avLst/>
              <a:gdLst/>
              <a:ahLst/>
              <a:cxnLst/>
              <a:rect l="l" t="t" r="r" b="b"/>
              <a:pathLst>
                <a:path w="1164752" h="2709333">
                  <a:moveTo>
                    <a:pt x="0" y="0"/>
                  </a:moveTo>
                  <a:lnTo>
                    <a:pt x="1164752" y="0"/>
                  </a:lnTo>
                  <a:lnTo>
                    <a:pt x="116475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1857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164752" cy="2718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34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08099" y="3469488"/>
            <a:ext cx="1151561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Geometry: Ball end mills feature a hemispherical tip that enables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multi-axis machining of complex 3D surfaces.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73807" y="1916400"/>
            <a:ext cx="10671175" cy="816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01"/>
              </a:lnSpc>
            </a:pPr>
            <a:r>
              <a:rPr lang="en-US" sz="5901">
                <a:solidFill>
                  <a:srgbClr val="A36A3A"/>
                </a:solidFill>
                <a:latin typeface="Hanuman"/>
                <a:ea typeface="Hanuman"/>
                <a:cs typeface="Hanuman"/>
                <a:sym typeface="Hanuman"/>
              </a:rPr>
              <a:t>BALL END MILLING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8099" y="7783043"/>
            <a:ext cx="1151561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Diameter: Cutting Diameter of 8 mm.</a:t>
            </a:r>
          </a:p>
          <a:p>
            <a:pPr algn="l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8099" y="4632173"/>
            <a:ext cx="1283688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Material: Tungsten carbide (providing Durability, resistance to wear at high temp.)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8099" y="5563083"/>
            <a:ext cx="11515614" cy="227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Surface Finish: Produce Smooth finishes on 3-d surfaces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Hanuman"/>
              <a:ea typeface="Hanuman"/>
              <a:cs typeface="Hanuman"/>
              <a:sym typeface="Hanuman"/>
            </a:endParaRPr>
          </a:p>
          <a:p>
            <a:pPr marL="561341" lvl="1" indent="-280670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Helix Angle: 30° helix angle, providing a balanced combination of cutting performance and smooth material removal.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Hanuman"/>
              <a:ea typeface="Hanuman"/>
              <a:cs typeface="Hanuman"/>
              <a:sym typeface="Hanu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93399" y="1260565"/>
            <a:ext cx="5083175" cy="6366867"/>
            <a:chOff x="0" y="0"/>
            <a:chExt cx="488106" cy="611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8106" cy="611372"/>
            </a:xfrm>
            <a:custGeom>
              <a:avLst/>
              <a:gdLst/>
              <a:ahLst/>
              <a:cxnLst/>
              <a:rect l="l" t="t" r="r" b="b"/>
              <a:pathLst>
                <a:path w="488106" h="611372">
                  <a:moveTo>
                    <a:pt x="0" y="0"/>
                  </a:moveTo>
                  <a:lnTo>
                    <a:pt x="488106" y="0"/>
                  </a:lnTo>
                  <a:lnTo>
                    <a:pt x="488106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2"/>
              <a:stretch>
                <a:fillRect t="-3289" b="-328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9974512" y="1260565"/>
            <a:ext cx="7053472" cy="6366867"/>
            <a:chOff x="0" y="0"/>
            <a:chExt cx="677302" cy="611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7302" cy="611372"/>
            </a:xfrm>
            <a:custGeom>
              <a:avLst/>
              <a:gdLst/>
              <a:ahLst/>
              <a:cxnLst/>
              <a:rect l="l" t="t" r="r" b="b"/>
              <a:pathLst>
                <a:path w="677302" h="611372">
                  <a:moveTo>
                    <a:pt x="0" y="0"/>
                  </a:moveTo>
                  <a:lnTo>
                    <a:pt x="677302" y="0"/>
                  </a:lnTo>
                  <a:lnTo>
                    <a:pt x="677302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3"/>
              <a:stretch>
                <a:fillRect l="-22306" r="-3816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155299" y="7698350"/>
            <a:ext cx="50831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Ball End Mill 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90977" y="7698350"/>
            <a:ext cx="50831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VMC Machine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53557" y="834326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01248" y="834326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34403" y="1960066"/>
            <a:ext cx="7053472" cy="6366867"/>
            <a:chOff x="0" y="0"/>
            <a:chExt cx="677302" cy="611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7302" cy="611372"/>
            </a:xfrm>
            <a:custGeom>
              <a:avLst/>
              <a:gdLst/>
              <a:ahLst/>
              <a:cxnLst/>
              <a:rect l="l" t="t" r="r" b="b"/>
              <a:pathLst>
                <a:path w="677302" h="611372">
                  <a:moveTo>
                    <a:pt x="0" y="0"/>
                  </a:moveTo>
                  <a:lnTo>
                    <a:pt x="677302" y="0"/>
                  </a:lnTo>
                  <a:lnTo>
                    <a:pt x="677302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2"/>
              <a:stretch>
                <a:fillRect t="-23856" b="-23856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1219552" y="8560868"/>
            <a:ext cx="5083175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Machining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20650" y="2616041"/>
            <a:ext cx="5527000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1- Process  Parameter :-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Feed per tooth : 0.05 mm/tooth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Depth of cut : 0.8 mm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RPM: 4380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4722" y="5379306"/>
            <a:ext cx="5332929" cy="197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2-Process  Parameter :-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Feed per tooth : 0.2 mm/tooth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Depth of cut : 1.1 mm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RPM: 6000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17810" y="919162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23736" y="1796887"/>
            <a:ext cx="7864139" cy="6366867"/>
            <a:chOff x="0" y="0"/>
            <a:chExt cx="755145" cy="611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5145" cy="611372"/>
            </a:xfrm>
            <a:custGeom>
              <a:avLst/>
              <a:gdLst/>
              <a:ahLst/>
              <a:cxnLst/>
              <a:rect l="l" t="t" r="r" b="b"/>
              <a:pathLst>
                <a:path w="755145" h="611372">
                  <a:moveTo>
                    <a:pt x="0" y="0"/>
                  </a:moveTo>
                  <a:lnTo>
                    <a:pt x="755145" y="0"/>
                  </a:lnTo>
                  <a:lnTo>
                    <a:pt x="755145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2"/>
              <a:stretch>
                <a:fillRect l="-3973" r="-397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70561" y="1796887"/>
            <a:ext cx="6628641" cy="6366867"/>
            <a:chOff x="0" y="0"/>
            <a:chExt cx="636508" cy="61137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6508" cy="611372"/>
            </a:xfrm>
            <a:custGeom>
              <a:avLst/>
              <a:gdLst/>
              <a:ahLst/>
              <a:cxnLst/>
              <a:rect l="l" t="t" r="r" b="b"/>
              <a:pathLst>
                <a:path w="636508" h="611372">
                  <a:moveTo>
                    <a:pt x="0" y="0"/>
                  </a:moveTo>
                  <a:lnTo>
                    <a:pt x="636508" y="0"/>
                  </a:lnTo>
                  <a:lnTo>
                    <a:pt x="636508" y="611372"/>
                  </a:lnTo>
                  <a:lnTo>
                    <a:pt x="0" y="6113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752812" y="1796887"/>
            <a:ext cx="7864139" cy="6366867"/>
            <a:chOff x="0" y="0"/>
            <a:chExt cx="755145" cy="6113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5145" cy="611372"/>
            </a:xfrm>
            <a:custGeom>
              <a:avLst/>
              <a:gdLst/>
              <a:ahLst/>
              <a:cxnLst/>
              <a:rect l="l" t="t" r="r" b="b"/>
              <a:pathLst>
                <a:path w="755145" h="611372">
                  <a:moveTo>
                    <a:pt x="0" y="0"/>
                  </a:moveTo>
                  <a:lnTo>
                    <a:pt x="755145" y="0"/>
                  </a:lnTo>
                  <a:lnTo>
                    <a:pt x="755145" y="611372"/>
                  </a:lnTo>
                  <a:lnTo>
                    <a:pt x="0" y="611372"/>
                  </a:lnTo>
                  <a:close/>
                </a:path>
              </a:pathLst>
            </a:custGeom>
            <a:blipFill>
              <a:blip r:embed="rId3"/>
              <a:stretch>
                <a:fillRect l="-3973" r="-3973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903170" y="8417576"/>
            <a:ext cx="418343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2784" dirty="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Tool Maker Microscope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33791" y="8417576"/>
            <a:ext cx="7864139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98"/>
              </a:lnSpc>
              <a:spcBef>
                <a:spcPct val="0"/>
              </a:spcBef>
            </a:pPr>
            <a:r>
              <a:rPr lang="en-US" sz="2784" dirty="0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Taylor Hobson S-128 Surface Roughness Tester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37227" y="696720"/>
            <a:ext cx="3613547" cy="59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8"/>
              </a:lnSpc>
              <a:spcBef>
                <a:spcPct val="0"/>
              </a:spcBef>
            </a:pPr>
            <a:r>
              <a:rPr lang="en-US" sz="3484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Instruments Used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17810" y="9191625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41552" y="9137417"/>
            <a:ext cx="88665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Fig. 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1233" y="1338984"/>
            <a:ext cx="16396642" cy="8351646"/>
          </a:xfrm>
          <a:custGeom>
            <a:avLst/>
            <a:gdLst/>
            <a:ahLst/>
            <a:cxnLst/>
            <a:rect l="l" t="t" r="r" b="b"/>
            <a:pathLst>
              <a:path w="16396642" h="8351646">
                <a:moveTo>
                  <a:pt x="0" y="0"/>
                </a:moveTo>
                <a:lnTo>
                  <a:pt x="16396642" y="0"/>
                </a:lnTo>
                <a:lnTo>
                  <a:pt x="16396642" y="8351646"/>
                </a:lnTo>
                <a:lnTo>
                  <a:pt x="0" y="835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96" b="-5306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0125" y="537845"/>
            <a:ext cx="337828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Observation Table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7411" y="2260194"/>
            <a:ext cx="16071889" cy="5766612"/>
            <a:chOff x="0" y="0"/>
            <a:chExt cx="21429186" cy="768881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429186" cy="1178891"/>
            </a:xfrm>
            <a:custGeom>
              <a:avLst/>
              <a:gdLst/>
              <a:ahLst/>
              <a:cxnLst/>
              <a:rect l="l" t="t" r="r" b="b"/>
              <a:pathLst>
                <a:path w="21429186" h="1178891">
                  <a:moveTo>
                    <a:pt x="0" y="0"/>
                  </a:moveTo>
                  <a:lnTo>
                    <a:pt x="21429186" y="0"/>
                  </a:lnTo>
                  <a:lnTo>
                    <a:pt x="21429186" y="1178891"/>
                  </a:lnTo>
                  <a:lnTo>
                    <a:pt x="0" y="11788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10900" b="-1457735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1178891"/>
              <a:ext cx="21429186" cy="6509926"/>
            </a:xfrm>
            <a:custGeom>
              <a:avLst/>
              <a:gdLst/>
              <a:ahLst/>
              <a:cxnLst/>
              <a:rect l="l" t="t" r="r" b="b"/>
              <a:pathLst>
                <a:path w="21429186" h="6509926">
                  <a:moveTo>
                    <a:pt x="0" y="0"/>
                  </a:moveTo>
                  <a:lnTo>
                    <a:pt x="21429186" y="0"/>
                  </a:lnTo>
                  <a:lnTo>
                    <a:pt x="21429186" y="6509925"/>
                  </a:lnTo>
                  <a:lnTo>
                    <a:pt x="0" y="65099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81529" r="-10900" b="-56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00125" y="537845"/>
            <a:ext cx="3378280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Observation Table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492</Words>
  <Application>Microsoft Office PowerPoint</Application>
  <PresentationFormat>Custom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Hanuman</vt:lpstr>
      <vt:lpstr>Hanuman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AMP_project</dc:title>
  <cp:lastModifiedBy>Mahak Chauhan</cp:lastModifiedBy>
  <cp:revision>2</cp:revision>
  <dcterms:created xsi:type="dcterms:W3CDTF">2006-08-16T00:00:00Z</dcterms:created>
  <dcterms:modified xsi:type="dcterms:W3CDTF">2024-11-26T09:54:41Z</dcterms:modified>
  <dc:identifier>DAGTJk6CZVk</dc:identifier>
</cp:coreProperties>
</file>